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6" r:id="rId2"/>
    <p:sldId id="262" r:id="rId3"/>
    <p:sldId id="272" r:id="rId4"/>
    <p:sldId id="263" r:id="rId5"/>
    <p:sldId id="264" r:id="rId6"/>
    <p:sldId id="275" r:id="rId7"/>
    <p:sldId id="273" r:id="rId8"/>
    <p:sldId id="274" r:id="rId9"/>
    <p:sldId id="266" r:id="rId10"/>
    <p:sldId id="267" r:id="rId11"/>
    <p:sldId id="270" r:id="rId12"/>
    <p:sldId id="271" r:id="rId13"/>
    <p:sldId id="265" r:id="rId14"/>
    <p:sldId id="269" r:id="rId15"/>
  </p:sldIdLst>
  <p:sldSz cx="12192000" cy="6858000"/>
  <p:notesSz cx="7023100" cy="93091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charset="-128"/>
        <a:cs typeface="+mn-cs"/>
      </a:defRPr>
    </a:lvl1pPr>
    <a:lvl2pPr marL="455613" indent="158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charset="-128"/>
        <a:cs typeface="+mn-cs"/>
      </a:defRPr>
    </a:lvl2pPr>
    <a:lvl3pPr marL="912813" indent="158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charset="-128"/>
        <a:cs typeface="+mn-cs"/>
      </a:defRPr>
    </a:lvl3pPr>
    <a:lvl4pPr marL="1370013" indent="158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charset="-128"/>
        <a:cs typeface="+mn-cs"/>
      </a:defRPr>
    </a:lvl4pPr>
    <a:lvl5pPr marL="1827213" indent="1588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MS PGothic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MS PGothic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MS PGothic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MS PGothic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00DB"/>
    <a:srgbClr val="0082B2"/>
    <a:srgbClr val="509520"/>
    <a:srgbClr val="FF33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257"/>
    <p:restoredTop sz="94643"/>
  </p:normalViewPr>
  <p:slideViewPr>
    <p:cSldViewPr snapToGrid="0">
      <p:cViewPr varScale="1">
        <p:scale>
          <a:sx n="71" d="100"/>
          <a:sy n="71" d="100"/>
        </p:scale>
        <p:origin x="192" y="1696"/>
      </p:cViewPr>
      <p:guideLst>
        <p:guide orient="horz" pos="216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8" d="100"/>
        <a:sy n="68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275" y="0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5131E2B0-E10F-1F4E-9651-161F90078172}" type="datetimeFigureOut">
              <a:rPr lang="en-US"/>
              <a:pPr>
                <a:defRPr/>
              </a:pPr>
              <a:t>8/22/17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375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275" y="8842375"/>
            <a:ext cx="3043238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DB2043A7-716B-334D-9402-58DF2EA26E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238" cy="465138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275" y="0"/>
            <a:ext cx="3043238" cy="465138"/>
          </a:xfrm>
          <a:prstGeom prst="rect">
            <a:avLst/>
          </a:prstGeom>
        </p:spPr>
        <p:txBody>
          <a:bodyPr vert="horz" wrap="square" lIns="93324" tIns="46662" rIns="93324" bIns="46662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anose="020B0604020202020204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A3DD3B83-9496-6D4B-9500-D8C15C1CB88D}" type="datetimeFigureOut">
              <a:rPr lang="en-US" altLang="en-US"/>
              <a:pPr>
                <a:defRPr/>
              </a:pPr>
              <a:t>8/22/17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8500"/>
            <a:ext cx="6207125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21188"/>
            <a:ext cx="5619750" cy="4189412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375"/>
            <a:ext cx="3043238" cy="465138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275" y="8842375"/>
            <a:ext cx="3043238" cy="465138"/>
          </a:xfrm>
          <a:prstGeom prst="rect">
            <a:avLst/>
          </a:prstGeom>
        </p:spPr>
        <p:txBody>
          <a:bodyPr vert="horz" wrap="square" lIns="93324" tIns="46662" rIns="93324" bIns="46662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anose="020B0604020202020204" pitchFamily="34" charset="0"/>
                <a:ea typeface="MS PGothic" panose="020B0600070205080204" pitchFamily="34" charset="-128"/>
              </a:defRPr>
            </a:lvl1pPr>
          </a:lstStyle>
          <a:p>
            <a:pPr>
              <a:defRPr/>
            </a:pPr>
            <a:fld id="{D9572EA7-EFD1-1F4E-A980-0E5B9C15E29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1pPr>
    <a:lvl2pPr marL="4556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2pPr>
    <a:lvl3pPr marL="9128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3pPr>
    <a:lvl4pPr marL="13700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4pPr>
    <a:lvl5pPr marL="1827213" algn="l" defTabSz="4556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MS PGothic" charset="0"/>
      </a:defRPr>
    </a:lvl5pPr>
    <a:lvl6pPr marL="2285695" algn="l" defTabSz="45713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34" algn="l" defTabSz="45713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73" algn="l" defTabSz="45713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13" algn="l" defTabSz="457138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06070" indent="9525">
              <a:buChar char="•"/>
            </a:pPr>
            <a:r>
              <a:rPr lang="en-US" dirty="0"/>
              <a:t>Supervised learning is not applicable due to the absence of manually annotated data(rising stars) for this task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9572EA7-EFD1-1F4E-A980-0E5B9C15E29D}" type="slidenum">
              <a:rPr lang="en-US" altLang="en-US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7178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0" descr="Slide_1_Tex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10" descr="Internal_logo_widescree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39" r="41936" b="13101"/>
          <a:stretch>
            <a:fillRect/>
          </a:stretch>
        </p:blipFill>
        <p:spPr bwMode="auto">
          <a:xfrm>
            <a:off x="6705600" y="0"/>
            <a:ext cx="54864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8" descr="IBM_logo_blu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6038850"/>
            <a:ext cx="812800" cy="33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50" y="493713"/>
            <a:ext cx="3295650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09600" y="2129512"/>
            <a:ext cx="6705600" cy="1471837"/>
          </a:xfrm>
        </p:spPr>
        <p:txBody>
          <a:bodyPr lIns="91427" tIns="45714" rIns="91427" bIns="45714" anchor="b"/>
          <a:lstStyle>
            <a:lvl1pPr>
              <a:lnSpc>
                <a:spcPct val="90000"/>
              </a:lnSpc>
              <a:defRPr sz="5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09600" y="3886835"/>
            <a:ext cx="6705600" cy="1750979"/>
          </a:xfrm>
        </p:spPr>
        <p:txBody>
          <a:bodyPr lIns="91427" tIns="45714" rIns="91427" bIns="45714"/>
          <a:lstStyle>
            <a:lvl1pPr marL="0" indent="0">
              <a:buFontTx/>
              <a:buNone/>
              <a:defRPr sz="2400" b="1">
                <a:solidFill>
                  <a:srgbClr val="00B2F2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101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86833"/>
            <a:ext cx="10972800" cy="607980"/>
          </a:xfrm>
        </p:spPr>
        <p:txBody>
          <a:bodyPr lIns="91427" tIns="45714" rIns="91427" bIns="45714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609600" y="1601893"/>
            <a:ext cx="10972800" cy="4567770"/>
          </a:xfrm>
        </p:spPr>
        <p:txBody>
          <a:bodyPr lIns="91427" tIns="45714" rIns="91427" bIns="45714"/>
          <a:lstStyle>
            <a:lvl1pPr>
              <a:buFont typeface="Arial" pitchFamily="34" charset="0"/>
              <a:buChar char="•"/>
              <a:defRPr/>
            </a:lvl1pPr>
            <a:lvl2pPr marL="608955" indent="-304477">
              <a:buFont typeface="Arial" pitchFamily="34" charset="0"/>
              <a:buChar char="−"/>
              <a:defRPr sz="2400"/>
            </a:lvl2pPr>
            <a:lvl3pPr marL="913432">
              <a:buFont typeface="Arial" pitchFamily="34" charset="0"/>
              <a:buChar char="−"/>
              <a:defRPr sz="2100"/>
            </a:lvl3pPr>
            <a:lvl4pPr marL="1217910">
              <a:buFont typeface="Arial" pitchFamily="34" charset="0"/>
              <a:buChar char="−"/>
              <a:defRPr sz="1900"/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3406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91427" tIns="45714" rIns="91427" bIns="4571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280"/>
            <a:ext cx="5386917" cy="638642"/>
          </a:xfrm>
        </p:spPr>
        <p:txBody>
          <a:bodyPr lIns="91427" tIns="45714" rIns="91427" bIns="45714" anchor="ctr"/>
          <a:lstStyle>
            <a:lvl1pPr marL="0" indent="0">
              <a:buNone/>
              <a:defRPr sz="2700" b="1"/>
            </a:lvl1pPr>
            <a:lvl2pPr marL="608955" indent="0">
              <a:buNone/>
              <a:defRPr sz="2700" b="1"/>
            </a:lvl2pPr>
            <a:lvl3pPr marL="1217910" indent="0">
              <a:buNone/>
              <a:defRPr sz="2400" b="1"/>
            </a:lvl3pPr>
            <a:lvl4pPr marL="1826864" indent="0">
              <a:buNone/>
              <a:defRPr sz="2100" b="1"/>
            </a:lvl4pPr>
            <a:lvl5pPr marL="2435819" indent="0">
              <a:buNone/>
              <a:defRPr sz="2100" b="1"/>
            </a:lvl5pPr>
            <a:lvl6pPr marL="3044775" indent="0">
              <a:buNone/>
              <a:defRPr sz="2100" b="1"/>
            </a:lvl6pPr>
            <a:lvl7pPr marL="3653730" indent="0">
              <a:buNone/>
              <a:defRPr sz="2100" b="1"/>
            </a:lvl7pPr>
            <a:lvl8pPr marL="4262684" indent="0">
              <a:buNone/>
              <a:defRPr sz="2100" b="1"/>
            </a:lvl8pPr>
            <a:lvl9pPr marL="4871639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2" y="1535280"/>
            <a:ext cx="5389033" cy="638642"/>
          </a:xfrm>
        </p:spPr>
        <p:txBody>
          <a:bodyPr lIns="91427" tIns="45714" rIns="91427" bIns="45714" anchor="ctr"/>
          <a:lstStyle>
            <a:lvl1pPr marL="0" indent="0">
              <a:buNone/>
              <a:defRPr sz="2700" b="1"/>
            </a:lvl1pPr>
            <a:lvl2pPr marL="608955" indent="0">
              <a:buNone/>
              <a:defRPr sz="2700" b="1"/>
            </a:lvl2pPr>
            <a:lvl3pPr marL="1217910" indent="0">
              <a:buNone/>
              <a:defRPr sz="2400" b="1"/>
            </a:lvl3pPr>
            <a:lvl4pPr marL="1826864" indent="0">
              <a:buNone/>
              <a:defRPr sz="2100" b="1"/>
            </a:lvl4pPr>
            <a:lvl5pPr marL="2435819" indent="0">
              <a:buNone/>
              <a:defRPr sz="2100" b="1"/>
            </a:lvl5pPr>
            <a:lvl6pPr marL="3044775" indent="0">
              <a:buNone/>
              <a:defRPr sz="2100" b="1"/>
            </a:lvl6pPr>
            <a:lvl7pPr marL="3653730" indent="0">
              <a:buNone/>
              <a:defRPr sz="2100" b="1"/>
            </a:lvl7pPr>
            <a:lvl8pPr marL="4262684" indent="0">
              <a:buNone/>
              <a:defRPr sz="2100" b="1"/>
            </a:lvl8pPr>
            <a:lvl9pPr marL="4871639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2"/>
          </p:nvPr>
        </p:nvSpPr>
        <p:spPr>
          <a:xfrm>
            <a:off x="6197600" y="2210930"/>
            <a:ext cx="5384800" cy="3958735"/>
          </a:xfrm>
        </p:spPr>
        <p:txBody>
          <a:bodyPr lIns="91427" tIns="45714" rIns="91427" bIns="45714"/>
          <a:lstStyle>
            <a:lvl1pPr>
              <a:buFont typeface="Arial" pitchFamily="34" charset="0"/>
              <a:buChar char="•"/>
              <a:defRPr/>
            </a:lvl1pPr>
            <a:lvl2pPr>
              <a:buFont typeface="Arial" pitchFamily="34" charset="0"/>
              <a:buChar char="•"/>
              <a:defRPr sz="2400"/>
            </a:lvl2pPr>
            <a:lvl3pPr>
              <a:buFont typeface="Arial" pitchFamily="34" charset="0"/>
              <a:buChar char="•"/>
              <a:defRPr sz="2100"/>
            </a:lvl3pPr>
            <a:lvl4pPr>
              <a:buFont typeface="Arial" pitchFamily="34" charset="0"/>
              <a:buChar char="•"/>
              <a:defRPr sz="1900"/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3"/>
          </p:nvPr>
        </p:nvSpPr>
        <p:spPr>
          <a:xfrm>
            <a:off x="609600" y="2210930"/>
            <a:ext cx="5384800" cy="3958735"/>
          </a:xfrm>
        </p:spPr>
        <p:txBody>
          <a:bodyPr lIns="91427" tIns="45714" rIns="91427" bIns="45714"/>
          <a:lstStyle>
            <a:lvl1pPr>
              <a:buFont typeface="Arial" pitchFamily="34" charset="0"/>
              <a:buChar char="•"/>
              <a:defRPr/>
            </a:lvl1pPr>
            <a:lvl2pPr>
              <a:buFont typeface="Arial" pitchFamily="34" charset="0"/>
              <a:buChar char="•"/>
              <a:defRPr sz="2400"/>
            </a:lvl2pPr>
            <a:lvl3pPr>
              <a:buFont typeface="Arial" pitchFamily="34" charset="0"/>
              <a:buChar char="•"/>
              <a:defRPr sz="2100"/>
            </a:lvl3pPr>
            <a:lvl4pPr>
              <a:buFont typeface="Arial" pitchFamily="34" charset="0"/>
              <a:buChar char="•"/>
              <a:defRPr sz="1900"/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5904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91427" tIns="45714" rIns="91427" bIns="45714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90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2835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389717" y="4800388"/>
            <a:ext cx="7315200" cy="566742"/>
          </a:xfrm>
        </p:spPr>
        <p:txBody>
          <a:bodyPr lIns="91427" tIns="45714" rIns="91427" bIns="45714"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3269"/>
            <a:ext cx="7315200" cy="4115223"/>
          </a:xfr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4300"/>
            </a:lvl1pPr>
            <a:lvl2pPr marL="608955" indent="0">
              <a:buNone/>
              <a:defRPr sz="3700"/>
            </a:lvl2pPr>
            <a:lvl3pPr marL="1217910" indent="0">
              <a:buNone/>
              <a:defRPr sz="3200"/>
            </a:lvl3pPr>
            <a:lvl4pPr marL="1826864" indent="0">
              <a:buNone/>
              <a:defRPr sz="2700"/>
            </a:lvl4pPr>
            <a:lvl5pPr marL="2435819" indent="0">
              <a:buNone/>
              <a:defRPr sz="2700"/>
            </a:lvl5pPr>
            <a:lvl6pPr marL="3044775" indent="0">
              <a:buNone/>
              <a:defRPr sz="2700"/>
            </a:lvl6pPr>
            <a:lvl7pPr marL="3653730" indent="0">
              <a:buNone/>
              <a:defRPr sz="2700"/>
            </a:lvl7pPr>
            <a:lvl8pPr marL="4262684" indent="0">
              <a:buNone/>
              <a:defRPr sz="2700"/>
            </a:lvl8pPr>
            <a:lvl9pPr marL="4871639" indent="0">
              <a:buNone/>
              <a:defRPr sz="27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131"/>
            <a:ext cx="7315200" cy="805705"/>
          </a:xfrm>
        </p:spPr>
        <p:txBody>
          <a:bodyPr lIns="91427" tIns="45714" rIns="91427" bIns="45714"/>
          <a:lstStyle>
            <a:lvl1pPr marL="0" indent="0">
              <a:buNone/>
              <a:defRPr sz="1900"/>
            </a:lvl1pPr>
            <a:lvl2pPr marL="608955" indent="0">
              <a:buNone/>
              <a:defRPr sz="1600"/>
            </a:lvl2pPr>
            <a:lvl3pPr marL="1217910" indent="0">
              <a:buNone/>
              <a:defRPr sz="1300"/>
            </a:lvl3pPr>
            <a:lvl4pPr marL="1826864" indent="0">
              <a:buNone/>
              <a:defRPr sz="1200"/>
            </a:lvl4pPr>
            <a:lvl5pPr marL="2435819" indent="0">
              <a:buNone/>
              <a:defRPr sz="1200"/>
            </a:lvl5pPr>
            <a:lvl6pPr marL="3044775" indent="0">
              <a:buNone/>
              <a:defRPr sz="1200"/>
            </a:lvl6pPr>
            <a:lvl7pPr marL="3653730" indent="0">
              <a:buNone/>
              <a:defRPr sz="1200"/>
            </a:lvl7pPr>
            <a:lvl8pPr marL="4262684" indent="0">
              <a:buNone/>
              <a:defRPr sz="1200"/>
            </a:lvl8pPr>
            <a:lvl9pPr marL="4871639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781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36048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png"/><Relationship Id="rId1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Line 9"/>
          <p:cNvSpPr>
            <a:spLocks noChangeShapeType="1"/>
          </p:cNvSpPr>
          <p:nvPr/>
        </p:nvSpPr>
        <p:spPr bwMode="auto">
          <a:xfrm>
            <a:off x="617538" y="458788"/>
            <a:ext cx="11074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1427" tIns="45714" rIns="91427" bIns="45714"/>
          <a:lstStyle/>
          <a:p>
            <a:endParaRPr lang="en-US"/>
          </a:p>
        </p:txBody>
      </p:sp>
      <p:pic>
        <p:nvPicPr>
          <p:cNvPr id="1027" name="Picture 8" descr="IBM_logo_blue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74400" y="153988"/>
            <a:ext cx="622300" cy="252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tangle 5"/>
          <p:cNvSpPr txBox="1">
            <a:spLocks noChangeArrowheads="1"/>
          </p:cNvSpPr>
          <p:nvPr/>
        </p:nvSpPr>
        <p:spPr bwMode="auto">
          <a:xfrm>
            <a:off x="609600" y="6530975"/>
            <a:ext cx="44704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defRPr/>
            </a:pPr>
            <a:r>
              <a:rPr lang="en-US" altLang="en-US" sz="1100">
                <a:solidFill>
                  <a:srgbClr val="004266"/>
                </a:solidFill>
                <a:ea typeface="ヒラギノ角ゴ Pro W3" charset="-128"/>
              </a:rPr>
              <a:t>© IBM 2016</a:t>
            </a:r>
          </a:p>
        </p:txBody>
      </p:sp>
      <p:sp>
        <p:nvSpPr>
          <p:cNvPr id="1029" name="Rectangle 6"/>
          <p:cNvSpPr>
            <a:spLocks noChangeArrowheads="1"/>
          </p:cNvSpPr>
          <p:nvPr/>
        </p:nvSpPr>
        <p:spPr bwMode="auto">
          <a:xfrm>
            <a:off x="8583613" y="6596063"/>
            <a:ext cx="3357562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7" tIns="45714" rIns="91427" bIns="45714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r" eaLnBrk="1" hangingPunct="1">
              <a:defRPr/>
            </a:pPr>
            <a:fld id="{5CCCC178-2644-1948-9E4F-8AE4A97C3128}" type="slidenum">
              <a:rPr lang="en-US" altLang="en-US" sz="1300" smtClean="0">
                <a:solidFill>
                  <a:srgbClr val="004266"/>
                </a:solidFill>
                <a:ea typeface="ヒラギノ角ゴ Pro W3" charset="-128"/>
              </a:rPr>
              <a:pPr algn="r" eaLnBrk="1" hangingPunct="1">
                <a:defRPr/>
              </a:pPr>
              <a:t>‹#›</a:t>
            </a:fld>
            <a:endParaRPr lang="en-US" altLang="en-US" sz="1300">
              <a:solidFill>
                <a:srgbClr val="004266"/>
              </a:solidFill>
              <a:ea typeface="ヒラギノ角ゴ Pro W3" charset="-128"/>
            </a:endParaRPr>
          </a:p>
        </p:txBody>
      </p:sp>
      <p:pic>
        <p:nvPicPr>
          <p:cNvPr id="1030" name="Picture 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200" y="188913"/>
            <a:ext cx="2235200" cy="195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955" r:id="rId1"/>
    <p:sldLayoutId id="2147483949" r:id="rId2"/>
    <p:sldLayoutId id="2147483950" r:id="rId3"/>
    <p:sldLayoutId id="2147483951" r:id="rId4"/>
    <p:sldLayoutId id="2147483952" r:id="rId5"/>
    <p:sldLayoutId id="2147483953" r:id="rId6"/>
    <p:sldLayoutId id="2147483954" r:id="rId7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+mj-lt"/>
          <a:ea typeface="MS PGothic" panose="020B0600070205080204" pitchFamily="34" charset="-128"/>
          <a:cs typeface="MS PGothic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  <a:ea typeface="MS PGothic" panose="020B0600070205080204" pitchFamily="34" charset="-128"/>
          <a:cs typeface="MS PGothic" charset="0"/>
        </a:defRPr>
      </a:lvl5pPr>
      <a:lvl6pPr marL="608955" algn="l" rtl="0" eaLnBrk="1" fontAlgn="base" hangingPunct="1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</a:defRPr>
      </a:lvl6pPr>
      <a:lvl7pPr marL="1217910" algn="l" rtl="0" eaLnBrk="1" fontAlgn="base" hangingPunct="1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</a:defRPr>
      </a:lvl7pPr>
      <a:lvl8pPr marL="1826864" algn="l" rtl="0" eaLnBrk="1" fontAlgn="base" hangingPunct="1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</a:defRPr>
      </a:lvl8pPr>
      <a:lvl9pPr marL="2435819" algn="l" rtl="0" eaLnBrk="1" fontAlgn="base" hangingPunct="1">
        <a:spcBef>
          <a:spcPct val="0"/>
        </a:spcBef>
        <a:spcAft>
          <a:spcPct val="0"/>
        </a:spcAft>
        <a:defRPr sz="3700" b="1">
          <a:solidFill>
            <a:srgbClr val="004266"/>
          </a:solidFill>
          <a:latin typeface="Arial" pitchFamily="34" charset="0"/>
        </a:defRPr>
      </a:lvl9pPr>
    </p:titleStyle>
    <p:bodyStyle>
      <a:lvl1pPr marL="306388" indent="-306388" algn="l" rtl="0" eaLnBrk="0" fontAlgn="base" hangingPunct="0">
        <a:spcBef>
          <a:spcPct val="20000"/>
        </a:spcBef>
        <a:spcAft>
          <a:spcPct val="0"/>
        </a:spcAft>
        <a:buChar char="•"/>
        <a:defRPr sz="2700">
          <a:solidFill>
            <a:srgbClr val="004266"/>
          </a:solidFill>
          <a:latin typeface="+mn-lt"/>
          <a:ea typeface="MS PGothic" panose="020B0600070205080204" pitchFamily="34" charset="-128"/>
          <a:cs typeface="MS PGothic" charset="0"/>
        </a:defRPr>
      </a:lvl1pPr>
      <a:lvl2pPr marL="606425" indent="-30162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>
          <a:solidFill>
            <a:srgbClr val="004266"/>
          </a:solidFill>
          <a:latin typeface="+mn-lt"/>
          <a:ea typeface="MS PGothic" panose="020B0600070205080204" pitchFamily="34" charset="-128"/>
          <a:cs typeface="MS PGothic" charset="0"/>
        </a:defRPr>
      </a:lvl2pPr>
      <a:lvl3pPr marL="911225" indent="-30162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1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3pPr>
      <a:lvl4pPr marL="1216025" indent="-301625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4pPr>
      <a:lvl5pPr marL="2738438" indent="-301625" algn="l" rtl="0" eaLnBrk="0" fontAlgn="base" hangingPunct="0">
        <a:spcBef>
          <a:spcPct val="20000"/>
        </a:spcBef>
        <a:spcAft>
          <a:spcPct val="0"/>
        </a:spcAft>
        <a:buChar char="»"/>
        <a:defRPr sz="2700">
          <a:solidFill>
            <a:schemeClr val="tx1"/>
          </a:solidFill>
          <a:latin typeface="+mn-lt"/>
          <a:ea typeface="MS PGothic" panose="020B0600070205080204" pitchFamily="34" charset="-128"/>
          <a:cs typeface="MS PGothic" charset="0"/>
        </a:defRPr>
      </a:lvl5pPr>
      <a:lvl6pPr marL="3349252" indent="-304477" algn="l" rtl="0" eaLnBrk="1" fontAlgn="base" hangingPunct="1">
        <a:spcBef>
          <a:spcPct val="20000"/>
        </a:spcBef>
        <a:spcAft>
          <a:spcPct val="0"/>
        </a:spcAft>
        <a:buChar char="»"/>
        <a:defRPr sz="2700">
          <a:solidFill>
            <a:schemeClr val="tx1"/>
          </a:solidFill>
          <a:latin typeface="+mn-lt"/>
        </a:defRPr>
      </a:lvl6pPr>
      <a:lvl7pPr marL="3958207" indent="-304477" algn="l" rtl="0" eaLnBrk="1" fontAlgn="base" hangingPunct="1">
        <a:spcBef>
          <a:spcPct val="20000"/>
        </a:spcBef>
        <a:spcAft>
          <a:spcPct val="0"/>
        </a:spcAft>
        <a:buChar char="»"/>
        <a:defRPr sz="2700">
          <a:solidFill>
            <a:schemeClr val="tx1"/>
          </a:solidFill>
          <a:latin typeface="+mn-lt"/>
        </a:defRPr>
      </a:lvl7pPr>
      <a:lvl8pPr marL="4567162" indent="-304477" algn="l" rtl="0" eaLnBrk="1" fontAlgn="base" hangingPunct="1">
        <a:spcBef>
          <a:spcPct val="20000"/>
        </a:spcBef>
        <a:spcAft>
          <a:spcPct val="0"/>
        </a:spcAft>
        <a:buChar char="»"/>
        <a:defRPr sz="2700">
          <a:solidFill>
            <a:schemeClr val="tx1"/>
          </a:solidFill>
          <a:latin typeface="+mn-lt"/>
        </a:defRPr>
      </a:lvl8pPr>
      <a:lvl9pPr marL="5176117" indent="-304477" algn="l" rtl="0" eaLnBrk="1" fontAlgn="base" hangingPunct="1">
        <a:spcBef>
          <a:spcPct val="20000"/>
        </a:spcBef>
        <a:spcAft>
          <a:spcPct val="0"/>
        </a:spcAft>
        <a:buChar char="»"/>
        <a:defRPr sz="27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8955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7910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6864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5819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4775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3730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2684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1639" algn="l" defTabSz="12179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Subtitle 1"/>
          <p:cNvSpPr>
            <a:spLocks noGrp="1"/>
          </p:cNvSpPr>
          <p:nvPr>
            <p:ph type="subTitle" idx="1"/>
          </p:nvPr>
        </p:nvSpPr>
        <p:spPr bwMode="auto">
          <a:xfrm>
            <a:off x="496888" y="4992688"/>
            <a:ext cx="6705600" cy="85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sz="2000" dirty="0" err="1">
                <a:ea typeface="MS PGothic" charset="-128"/>
                <a:cs typeface="Arial"/>
              </a:rPr>
              <a:t>Yanglin</a:t>
            </a:r>
            <a:r>
              <a:rPr lang="en-US" altLang="en-US" sz="2000" dirty="0">
                <a:ea typeface="MS PGothic" charset="-128"/>
                <a:cs typeface="Arial"/>
              </a:rPr>
              <a:t>, </a:t>
            </a:r>
            <a:r>
              <a:rPr lang="en-US" altLang="en-US" sz="2000" dirty="0" err="1">
                <a:ea typeface="MS PGothic" charset="-128"/>
                <a:cs typeface="Arial"/>
              </a:rPr>
              <a:t>Yuchen</a:t>
            </a:r>
            <a:r>
              <a:rPr lang="en-US" altLang="en-US" sz="2000" dirty="0">
                <a:ea typeface="MS PGothic" charset="-128"/>
                <a:cs typeface="Arial"/>
              </a:rPr>
              <a:t>, </a:t>
            </a:r>
            <a:r>
              <a:rPr lang="en-US" altLang="en-US" sz="2000" dirty="0" err="1">
                <a:ea typeface="MS PGothic" charset="-128"/>
                <a:cs typeface="Arial"/>
              </a:rPr>
              <a:t>Chengxi</a:t>
            </a:r>
            <a:endParaRPr lang="en-US" altLang="en-US" sz="2000" dirty="0" err="1">
              <a:ea typeface="MS PGothic" charset="-128"/>
            </a:endParaRPr>
          </a:p>
          <a:p>
            <a:r>
              <a:rPr lang="en-US" altLang="en-US" sz="2000" dirty="0">
                <a:ea typeface="MS PGothic" charset="-128"/>
              </a:rPr>
              <a:t>Aug 22, 2017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87363" y="2971800"/>
            <a:ext cx="7613650" cy="1689100"/>
          </a:xfrm>
        </p:spPr>
        <p:txBody>
          <a:bodyPr lIns="91427" tIns="45714" rIns="91427" bIns="45714" anchor="b"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300" b="1">
                <a:solidFill>
                  <a:srgbClr val="004266"/>
                </a:solidFill>
                <a:latin typeface="+mj-lt"/>
                <a:ea typeface="MS PGothic" panose="020B0600070205080204" pitchFamily="34" charset="-128"/>
                <a:cs typeface="MS PGothic" charset="0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  <a:ea typeface="MS PGothic" panose="020B0600070205080204" pitchFamily="34" charset="-128"/>
                <a:cs typeface="MS PGothic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  <a:ea typeface="MS PGothic" panose="020B0600070205080204" pitchFamily="34" charset="-128"/>
                <a:cs typeface="MS PGothic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  <a:ea typeface="MS PGothic" panose="020B0600070205080204" pitchFamily="34" charset="-128"/>
                <a:cs typeface="MS PGothic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  <a:ea typeface="MS PGothic" panose="020B0600070205080204" pitchFamily="34" charset="-128"/>
                <a:cs typeface="MS PGothic" charset="0"/>
              </a:defRPr>
            </a:lvl5pPr>
            <a:lvl6pPr marL="608955" algn="l" rtl="0" eaLnBrk="1" fontAlgn="base" hangingPunct="1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</a:defRPr>
            </a:lvl6pPr>
            <a:lvl7pPr marL="1217910" algn="l" rtl="0" eaLnBrk="1" fontAlgn="base" hangingPunct="1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</a:defRPr>
            </a:lvl7pPr>
            <a:lvl8pPr marL="1826864" algn="l" rtl="0" eaLnBrk="1" fontAlgn="base" hangingPunct="1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</a:defRPr>
            </a:lvl8pPr>
            <a:lvl9pPr marL="2435819" algn="l" rtl="0" eaLnBrk="1" fontAlgn="base" hangingPunct="1">
              <a:spcBef>
                <a:spcPct val="0"/>
              </a:spcBef>
              <a:spcAft>
                <a:spcPct val="0"/>
              </a:spcAft>
              <a:defRPr sz="3700" b="1">
                <a:solidFill>
                  <a:srgbClr val="004266"/>
                </a:solidFill>
                <a:latin typeface="Arial" pitchFamily="34" charset="0"/>
              </a:defRPr>
            </a:lvl9pPr>
          </a:lstStyle>
          <a:p>
            <a:pPr>
              <a:defRPr/>
            </a:pPr>
            <a:r>
              <a:rPr lang="en-US" sz="3200" b="0" dirty="0"/>
              <a:t>Rising Star</a:t>
            </a:r>
            <a:endParaRPr lang="en-US" sz="3200" b="0" dirty="0">
              <a:solidFill>
                <a:schemeClr val="bg1">
                  <a:lumMod val="25000"/>
                </a:schemeClr>
              </a:solidFill>
              <a:latin typeface="Helvetica Neue Thin"/>
              <a:cs typeface="Helvetica Neue Thi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pic>
        <p:nvPicPr>
          <p:cNvPr id="8" name="Picture 8"/>
          <p:cNvPicPr>
            <a:picLocks noGrp="1" noChangeAspect="1"/>
          </p:cNvPicPr>
          <p:nvPr>
            <p:ph idx="12"/>
          </p:nvPr>
        </p:nvPicPr>
        <p:blipFill>
          <a:blip r:embed="rId2"/>
          <a:stretch>
            <a:fillRect/>
          </a:stretch>
        </p:blipFill>
        <p:spPr>
          <a:xfrm>
            <a:off x="1781252" y="1601788"/>
            <a:ext cx="8629496" cy="4567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105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239" y="1194813"/>
            <a:ext cx="8877521" cy="5295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41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879" y="1194813"/>
            <a:ext cx="10982521" cy="521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936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citation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Why does citation information make sense</a:t>
            </a:r>
          </a:p>
          <a:p>
            <a:r>
              <a:rPr lang="en-US" dirty="0"/>
              <a:t>Method</a:t>
            </a:r>
          </a:p>
          <a:p>
            <a:pPr lvl="1"/>
            <a:r>
              <a:rPr lang="en-US" dirty="0"/>
              <a:t>Web scraping from Google Scholar</a:t>
            </a:r>
          </a:p>
          <a:p>
            <a:pPr lvl="1"/>
            <a:r>
              <a:rPr lang="en-US" dirty="0"/>
              <a:t>Scopus API</a:t>
            </a:r>
          </a:p>
          <a:p>
            <a:pPr lvl="1"/>
            <a:r>
              <a:rPr lang="en-US" dirty="0" err="1"/>
              <a:t>Pubmed</a:t>
            </a:r>
            <a:r>
              <a:rPr lang="en-US" dirty="0"/>
              <a:t>  </a:t>
            </a:r>
          </a:p>
          <a:p>
            <a:r>
              <a:rPr lang="en-US" dirty="0"/>
              <a:t>Tech issue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608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/>
        <p:txBody>
          <a:bodyPr lIns="91427" tIns="45714" rIns="91427" bIns="45714" anchor="t"/>
          <a:lstStyle/>
          <a:p>
            <a:pPr marL="306070" indent="-306070"/>
            <a:r>
              <a:rPr lang="en-US" dirty="0">
                <a:cs typeface="Arial"/>
              </a:rPr>
              <a:t>At least 100 samples </a:t>
            </a:r>
            <a:endParaRPr lang="en-US">
              <a:cs typeface="Arial"/>
            </a:endParaRPr>
          </a:p>
          <a:p>
            <a:pPr marL="306070" indent="-306070"/>
            <a:r>
              <a:rPr lang="en-US" dirty="0">
                <a:cs typeface="Arial"/>
              </a:rPr>
              <a:t>Build model</a:t>
            </a:r>
          </a:p>
          <a:p>
            <a:pPr marL="306070" indent="-306070"/>
            <a:r>
              <a:rPr lang="en-US" dirty="0">
                <a:cs typeface="Arial"/>
              </a:rPr>
              <a:t>Prediction and validation</a:t>
            </a:r>
          </a:p>
        </p:txBody>
      </p:sp>
      <p:pic>
        <p:nvPicPr>
          <p:cNvPr id="5" name="Picture 4" descr="Screen Shot 2017-08-21 at 2.37.25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4075" y="1474011"/>
            <a:ext cx="4028803" cy="241345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29250" y="3895725"/>
            <a:ext cx="5774305" cy="646113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cs typeface="Arial"/>
              </a:rPr>
              <a:t>FIG: Four basic author’s evolution behavior over time (Tsatsaronis et al. 2011)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108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DEFINITION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2"/>
          </p:nvPr>
        </p:nvSpPr>
        <p:spPr/>
        <p:txBody>
          <a:bodyPr lIns="91427" tIns="45714" rIns="91427" bIns="45714" anchor="t"/>
          <a:lstStyle/>
          <a:p>
            <a:pPr marL="306070" indent="-306070"/>
            <a:r>
              <a:rPr lang="en-US" dirty="0"/>
              <a:t>Analyze the trends and patterns behind KOL</a:t>
            </a:r>
          </a:p>
          <a:p>
            <a:pPr marL="306070" indent="-306070"/>
            <a:r>
              <a:rPr lang="en-US" dirty="0"/>
              <a:t>Predict the probability of an individual to be KOL</a:t>
            </a:r>
            <a:endParaRPr lang="en-US" dirty="0">
              <a:cs typeface="Arial"/>
            </a:endParaRPr>
          </a:p>
          <a:p>
            <a:pPr marL="306070" indent="-306070"/>
            <a:endParaRPr lang="en-US" dirty="0">
              <a:cs typeface="Arial"/>
            </a:endParaRPr>
          </a:p>
        </p:txBody>
      </p:sp>
      <p:pic>
        <p:nvPicPr>
          <p:cNvPr id="3" name="Picture 4" descr="Screen Shot 2017-08-21 at 2.37.25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450" y="2541905"/>
            <a:ext cx="5410558" cy="32398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00072" y="5850402"/>
            <a:ext cx="6218124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cs typeface="Arial"/>
              </a:rPr>
              <a:t>FIG: Four basic author’s evolution behavior over time (Tsatsaronis et al. 2011)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984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91427" tIns="45714" rIns="91427" bIns="45714" anchor="t"/>
          <a:lstStyle/>
          <a:p>
            <a:r>
              <a:rPr lang="en-US" dirty="0">
                <a:cs typeface="Arial"/>
              </a:rPr>
              <a:t>State of Art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676" y="1208236"/>
            <a:ext cx="5156200" cy="5168900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5152212" y="2201569"/>
            <a:ext cx="1884218" cy="2583419"/>
            <a:chOff x="5417128" y="2587648"/>
            <a:chExt cx="1884218" cy="2583419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5417128" y="3885778"/>
              <a:ext cx="1884218" cy="0"/>
            </a:xfrm>
            <a:prstGeom prst="straightConnector1">
              <a:avLst/>
            </a:prstGeom>
            <a:ln w="28575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V="1">
              <a:off x="5417128" y="2587648"/>
              <a:ext cx="1884218" cy="599068"/>
            </a:xfrm>
            <a:prstGeom prst="straightConnector1">
              <a:avLst/>
            </a:prstGeom>
            <a:ln w="28575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>
              <a:off x="5417128" y="4571999"/>
              <a:ext cx="1884218" cy="599068"/>
            </a:xfrm>
            <a:prstGeom prst="straightConnector1">
              <a:avLst/>
            </a:prstGeom>
            <a:ln w="28575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7129295" y="51666"/>
            <a:ext cx="2852928" cy="6806334"/>
            <a:chOff x="8509613" y="28576"/>
            <a:chExt cx="2852928" cy="6806334"/>
          </a:xfrm>
        </p:grpSpPr>
        <p:pic>
          <p:nvPicPr>
            <p:cNvPr id="23" name="Picture 22"/>
            <p:cNvPicPr>
              <a:picLocks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509613" y="28576"/>
              <a:ext cx="2852928" cy="228600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 rotWithShape="1">
            <a:blip r:embed="rId4"/>
            <a:srcRect l="13103" t="7473" r="9353" b="10893"/>
            <a:stretch/>
          </p:blipFill>
          <p:spPr>
            <a:xfrm>
              <a:off x="8509613" y="4582354"/>
              <a:ext cx="2852928" cy="225255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5"/>
            <a:srcRect r="22935"/>
            <a:stretch/>
          </p:blipFill>
          <p:spPr>
            <a:xfrm>
              <a:off x="8509613" y="2305436"/>
              <a:ext cx="2852928" cy="227570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27" name="TextBox 26"/>
          <p:cNvSpPr txBox="1"/>
          <p:nvPr/>
        </p:nvSpPr>
        <p:spPr>
          <a:xfrm>
            <a:off x="10167953" y="1166077"/>
            <a:ext cx="1485900" cy="731520"/>
          </a:xfrm>
          <a:prstGeom prst="rect">
            <a:avLst/>
          </a:prstGeom>
          <a:ln w="952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/>
              <a:t>PageRank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0167953" y="3127519"/>
            <a:ext cx="1485900" cy="731520"/>
          </a:xfrm>
          <a:prstGeom prst="rect">
            <a:avLst/>
          </a:prstGeom>
          <a:ln w="952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/>
              <a:t>Supervised Learning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10167953" y="5547056"/>
            <a:ext cx="1485900" cy="731520"/>
          </a:xfrm>
          <a:prstGeom prst="rect">
            <a:avLst/>
          </a:prstGeom>
          <a:ln w="952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 anchor="ctr" anchorCtr="1">
            <a:noAutofit/>
          </a:bodyPr>
          <a:lstStyle/>
          <a:p>
            <a:pPr algn="ctr"/>
            <a:r>
              <a:rPr lang="en-US" sz="2000" dirty="0"/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3190376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>
          <a:xfrm>
            <a:off x="466725" y="1543050"/>
            <a:ext cx="10972800" cy="4567770"/>
          </a:xfrm>
        </p:spPr>
        <p:txBody>
          <a:bodyPr lIns="91427" tIns="45714" rIns="91427" bIns="45714" anchor="t"/>
          <a:lstStyle/>
          <a:p>
            <a:pPr marL="306070" indent="-306070"/>
            <a:r>
              <a:rPr lang="en-US" dirty="0"/>
              <a:t>Unsupervised Learning: clustering</a:t>
            </a:r>
          </a:p>
          <a:p>
            <a:pPr marL="306070" indent="-306070"/>
            <a:endParaRPr lang="en-US" dirty="0">
              <a:cs typeface="Arial"/>
            </a:endParaRPr>
          </a:p>
          <a:p>
            <a:pPr marL="306070" indent="-306070"/>
            <a:r>
              <a:rPr lang="en-US" dirty="0">
                <a:cs typeface="Arial"/>
              </a:rPr>
              <a:t>3 steps:</a:t>
            </a:r>
          </a:p>
          <a:p>
            <a:pPr marL="306070" indent="-306070"/>
            <a:r>
              <a:rPr lang="en-US" dirty="0">
                <a:solidFill>
                  <a:schemeClr val="tx1"/>
                </a:solidFill>
                <a:cs typeface="Arial"/>
              </a:rPr>
              <a:t>Define features </a:t>
            </a:r>
          </a:p>
          <a:p>
            <a:pPr marL="306070" indent="-306070"/>
            <a:r>
              <a:rPr lang="en-US" dirty="0">
                <a:solidFill>
                  <a:schemeClr val="tx1"/>
                </a:solidFill>
                <a:cs typeface="Arial"/>
              </a:rPr>
              <a:t>Monitor</a:t>
            </a:r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 the evolution of features </a:t>
            </a:r>
            <a:endParaRPr lang="en-US" sz="1100">
              <a:solidFill>
                <a:schemeClr val="tx1"/>
              </a:solidFill>
              <a:latin typeface="Calibri"/>
            </a:endParaRPr>
          </a:p>
          <a:p>
            <a:pPr marL="306070" indent="-306070"/>
            <a:r>
              <a:rPr lang="en-US" dirty="0">
                <a:solidFill>
                  <a:schemeClr val="tx1"/>
                </a:solidFill>
                <a:latin typeface="Arial"/>
                <a:cs typeface="Arial"/>
              </a:rPr>
              <a:t>Use these indices to cluster authors</a:t>
            </a:r>
            <a:r>
              <a:rPr lang="en-US" dirty="0">
                <a:solidFill>
                  <a:schemeClr val="tx1"/>
                </a:solidFill>
              </a:rPr>
              <a:t/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/>
            </a:r>
            <a:br>
              <a:rPr lang="en-US" dirty="0">
                <a:solidFill>
                  <a:schemeClr val="tx1"/>
                </a:solidFill>
              </a:rPr>
            </a:br>
            <a:endParaRPr lang="en-US" sz="1100">
              <a:solidFill>
                <a:schemeClr val="tx1"/>
              </a:solidFill>
              <a:latin typeface="Calibri"/>
              <a:cs typeface="Arial"/>
            </a:endParaRPr>
          </a:p>
          <a:p>
            <a:pPr marL="306070" indent="-306070"/>
            <a:endParaRPr lang="en-US" dirty="0">
              <a:cs typeface="Arial"/>
            </a:endParaRPr>
          </a:p>
        </p:txBody>
      </p:sp>
      <p:pic>
        <p:nvPicPr>
          <p:cNvPr id="4" name="Picture 4" descr="model-based-clustering-mclust-plot-ggplot2-factoextra-1.png"/>
          <p:cNvPicPr>
            <a:picLocks noChangeAspect="1"/>
          </p:cNvPicPr>
          <p:nvPr/>
        </p:nvPicPr>
        <p:blipFill rotWithShape="1">
          <a:blip r:embed="rId3"/>
          <a:srcRect l="9414" t="9027" r="19875" b="9591"/>
          <a:stretch/>
        </p:blipFill>
        <p:spPr>
          <a:xfrm flipH="1">
            <a:off x="6743700" y="539151"/>
            <a:ext cx="4880469" cy="521956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6703594" y="468059"/>
            <a:ext cx="12032" cy="520365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6711183" y="5695950"/>
            <a:ext cx="5173579" cy="240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9601200" y="5892201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819650" y="634365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Indices</a:t>
            </a:r>
          </a:p>
        </p:txBody>
      </p:sp>
    </p:spTree>
    <p:extLst>
      <p:ext uri="{BB962C8B-B14F-4D97-AF65-F5344CB8AC3E}">
        <p14:creationId xmlns:p14="http://schemas.microsoft.com/office/powerpoint/2010/main" val="1384014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/>
        <p:txBody>
          <a:bodyPr numCol="2"/>
          <a:lstStyle/>
          <a:p>
            <a:r>
              <a:rPr lang="en-US" dirty="0"/>
              <a:t>Original </a:t>
            </a:r>
            <a:r>
              <a:rPr lang="en-US" dirty="0" smtClean="0"/>
              <a:t>variables/features</a:t>
            </a:r>
          </a:p>
          <a:p>
            <a:pPr lvl="1"/>
            <a:r>
              <a:rPr lang="en-US" altLang="zh-CN" dirty="0" smtClean="0"/>
              <a:t>13</a:t>
            </a:r>
            <a:r>
              <a:rPr lang="zh-CN" altLang="en-US" dirty="0" smtClean="0"/>
              <a:t> </a:t>
            </a:r>
            <a:r>
              <a:rPr lang="en-US" altLang="zh-CN" dirty="0" smtClean="0"/>
              <a:t>tables</a:t>
            </a:r>
          </a:p>
          <a:p>
            <a:pPr lvl="2"/>
            <a:r>
              <a:rPr lang="en-US" altLang="zh-CN" dirty="0"/>
              <a:t>Address</a:t>
            </a:r>
          </a:p>
          <a:p>
            <a:pPr lvl="2"/>
            <a:r>
              <a:rPr lang="en-US" altLang="zh-CN" dirty="0"/>
              <a:t>Affiliation</a:t>
            </a:r>
          </a:p>
          <a:p>
            <a:pPr lvl="2"/>
            <a:r>
              <a:rPr lang="en-US" altLang="zh-CN" dirty="0"/>
              <a:t>Events</a:t>
            </a:r>
          </a:p>
          <a:p>
            <a:pPr lvl="2"/>
            <a:r>
              <a:rPr lang="en-US" altLang="zh-CN" dirty="0"/>
              <a:t>Profile</a:t>
            </a:r>
          </a:p>
          <a:p>
            <a:pPr lvl="2"/>
            <a:r>
              <a:rPr lang="en-US" altLang="zh-CN" dirty="0"/>
              <a:t>Education</a:t>
            </a:r>
          </a:p>
          <a:p>
            <a:pPr lvl="2"/>
            <a:r>
              <a:rPr lang="en-US" altLang="zh-CN" dirty="0"/>
              <a:t>Press</a:t>
            </a:r>
          </a:p>
          <a:p>
            <a:pPr lvl="2"/>
            <a:r>
              <a:rPr lang="en-US" altLang="zh-CN" dirty="0"/>
              <a:t>Publication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Around</a:t>
            </a:r>
            <a:r>
              <a:rPr lang="zh-CN" altLang="en-US" dirty="0" smtClean="0"/>
              <a:t> </a:t>
            </a:r>
            <a:r>
              <a:rPr lang="en-US" altLang="zh-CN" dirty="0" smtClean="0"/>
              <a:t>100</a:t>
            </a:r>
            <a:r>
              <a:rPr lang="zh-CN" altLang="en-US" dirty="0" smtClean="0"/>
              <a:t> </a:t>
            </a:r>
            <a:r>
              <a:rPr lang="en-US" altLang="zh-CN" dirty="0" smtClean="0"/>
              <a:t>variables</a:t>
            </a:r>
            <a:r>
              <a:rPr lang="en-US" dirty="0"/>
              <a:t>	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1322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2"/>
          </p:nvPr>
        </p:nvSpPr>
        <p:spPr/>
        <p:txBody>
          <a:bodyPr numCol="2"/>
          <a:lstStyle/>
          <a:p>
            <a:r>
              <a:rPr lang="en-US" dirty="0" smtClean="0"/>
              <a:t>Derivative variables/features</a:t>
            </a:r>
          </a:p>
          <a:p>
            <a:pPr lvl="1"/>
            <a:r>
              <a:rPr lang="en-US" altLang="zh-CN" dirty="0" smtClean="0"/>
              <a:t>HBE</a:t>
            </a:r>
            <a:r>
              <a:rPr lang="zh-CN" altLang="en-US" dirty="0" smtClean="0"/>
              <a:t> </a:t>
            </a:r>
            <a:r>
              <a:rPr lang="en-US" altLang="zh-CN" dirty="0" smtClean="0"/>
              <a:t>Universal</a:t>
            </a:r>
            <a:r>
              <a:rPr lang="zh-CN" altLang="en-US" dirty="0" smtClean="0"/>
              <a:t> </a:t>
            </a:r>
            <a:r>
              <a:rPr lang="en-US" altLang="zh-CN" dirty="0" smtClean="0"/>
              <a:t>Code</a:t>
            </a:r>
          </a:p>
          <a:p>
            <a:pPr lvl="1"/>
            <a:r>
              <a:rPr lang="en-US" altLang="zh-CN" dirty="0" smtClean="0"/>
              <a:t>Publication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Year</a:t>
            </a:r>
          </a:p>
          <a:p>
            <a:pPr lvl="1"/>
            <a:r>
              <a:rPr lang="en-US" altLang="zh-CN" dirty="0" smtClean="0"/>
              <a:t>Article</a:t>
            </a:r>
            <a:r>
              <a:rPr lang="zh-CN" altLang="en-US" dirty="0" smtClean="0"/>
              <a:t> </a:t>
            </a:r>
            <a:r>
              <a:rPr lang="en-US" altLang="zh-CN" dirty="0" smtClean="0"/>
              <a:t>Title</a:t>
            </a:r>
          </a:p>
          <a:p>
            <a:pPr lvl="1"/>
            <a:r>
              <a:rPr lang="en-US" altLang="zh-CN" dirty="0" smtClean="0"/>
              <a:t>Journal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Name</a:t>
            </a:r>
          </a:p>
          <a:p>
            <a:pPr lvl="1"/>
            <a:r>
              <a:rPr lang="en-US" altLang="zh-CN" dirty="0" smtClean="0"/>
              <a:t>Journal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H-index</a:t>
            </a:r>
          </a:p>
          <a:p>
            <a:pPr lvl="1"/>
            <a:r>
              <a:rPr lang="en-US" altLang="zh-CN" dirty="0" smtClean="0"/>
              <a:t>Position</a:t>
            </a:r>
          </a:p>
          <a:p>
            <a:pPr lvl="1"/>
            <a:r>
              <a:rPr lang="en-US" altLang="zh-CN" dirty="0" smtClean="0"/>
              <a:t>Author</a:t>
            </a:r>
            <a:r>
              <a:rPr lang="zh-CN" altLang="en-US" dirty="0" smtClean="0"/>
              <a:t> </a:t>
            </a:r>
            <a:r>
              <a:rPr lang="en-US" altLang="zh-CN" dirty="0" smtClean="0"/>
              <a:t>List</a:t>
            </a:r>
          </a:p>
        </p:txBody>
      </p:sp>
    </p:spTree>
    <p:extLst>
      <p:ext uri="{BB962C8B-B14F-4D97-AF65-F5344CB8AC3E}">
        <p14:creationId xmlns:p14="http://schemas.microsoft.com/office/powerpoint/2010/main" val="277035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State distribution2.png"/>
          <p:cNvPicPr>
            <a:picLocks noGrp="1" noChangeAspect="1"/>
          </p:cNvPicPr>
          <p:nvPr>
            <p:ph idx="12"/>
          </p:nvPr>
        </p:nvPicPr>
        <p:blipFill rotWithShape="1">
          <a:blip r:embed="rId2"/>
          <a:srcRect t="4010" r="6359"/>
          <a:stretch/>
        </p:blipFill>
        <p:spPr>
          <a:xfrm>
            <a:off x="-263236" y="-96982"/>
            <a:ext cx="12718472" cy="72015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lIns="91427" tIns="45714" rIns="91427" bIns="45714" anchor="t"/>
          <a:lstStyle/>
          <a:p>
            <a:r>
              <a:rPr lang="en-US" dirty="0">
                <a:cs typeface="Arial"/>
              </a:rPr>
              <a:t>KOL's geographic distribution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453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967" y="1601788"/>
            <a:ext cx="9562065" cy="456723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8109"/>
            <a:ext cx="12192000" cy="5823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054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pic>
        <p:nvPicPr>
          <p:cNvPr id="8" name="Picture 8"/>
          <p:cNvPicPr>
            <a:picLocks noGrp="1" noChangeAspect="1"/>
          </p:cNvPicPr>
          <p:nvPr>
            <p:ph idx="12"/>
          </p:nvPr>
        </p:nvPicPr>
        <p:blipFill>
          <a:blip r:embed="rId2"/>
          <a:stretch>
            <a:fillRect/>
          </a:stretch>
        </p:blipFill>
        <p:spPr>
          <a:xfrm>
            <a:off x="1809184" y="1448103"/>
            <a:ext cx="8160316" cy="463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938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atson Health Theme - Wide">
  <a:themeElements>
    <a:clrScheme name="Custom Design 13">
      <a:dk1>
        <a:srgbClr val="004266"/>
      </a:dk1>
      <a:lt1>
        <a:srgbClr val="FFFFFF"/>
      </a:lt1>
      <a:dk2>
        <a:srgbClr val="000000"/>
      </a:dk2>
      <a:lt2>
        <a:srgbClr val="808080"/>
      </a:lt2>
      <a:accent1>
        <a:srgbClr val="00B2F2"/>
      </a:accent1>
      <a:accent2>
        <a:srgbClr val="6BC72B"/>
      </a:accent2>
      <a:accent3>
        <a:srgbClr val="FFFFFF"/>
      </a:accent3>
      <a:accent4>
        <a:srgbClr val="003756"/>
      </a:accent4>
      <a:accent5>
        <a:srgbClr val="AAD5F7"/>
      </a:accent5>
      <a:accent6>
        <a:srgbClr val="60B426"/>
      </a:accent6>
      <a:hlink>
        <a:srgbClr val="00B040"/>
      </a:hlink>
      <a:folHlink>
        <a:srgbClr val="004069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3">
        <a:dk1>
          <a:srgbClr val="004266"/>
        </a:dk1>
        <a:lt1>
          <a:srgbClr val="FFFFFF"/>
        </a:lt1>
        <a:dk2>
          <a:srgbClr val="000000"/>
        </a:dk2>
        <a:lt2>
          <a:srgbClr val="808080"/>
        </a:lt2>
        <a:accent1>
          <a:srgbClr val="00B2F2"/>
        </a:accent1>
        <a:accent2>
          <a:srgbClr val="6BC72B"/>
        </a:accent2>
        <a:accent3>
          <a:srgbClr val="FFFFFF"/>
        </a:accent3>
        <a:accent4>
          <a:srgbClr val="003756"/>
        </a:accent4>
        <a:accent5>
          <a:srgbClr val="AAD5F7"/>
        </a:accent5>
        <a:accent6>
          <a:srgbClr val="60B426"/>
        </a:accent6>
        <a:hlink>
          <a:srgbClr val="00B040"/>
        </a:hlink>
        <a:folHlink>
          <a:srgbClr val="00406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Watson Health Theme - Wide" id="{89CA2E17-6704-4E24-9D8D-9F0A339C4555}" vid="{621B2928-6338-46EF-B2E9-620A1C31BEA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Watson Health Theme - Wide</Template>
  <TotalTime>13448</TotalTime>
  <Words>185</Words>
  <Application>Microsoft Macintosh PowerPoint</Application>
  <PresentationFormat>Widescreen</PresentationFormat>
  <Paragraphs>59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Calibri</vt:lpstr>
      <vt:lpstr>Helvetica Neue Thin</vt:lpstr>
      <vt:lpstr>MS PGothic</vt:lpstr>
      <vt:lpstr>ＭＳ Ｐゴシック</vt:lpstr>
      <vt:lpstr>ヒラギノ角ゴ Pro W3</vt:lpstr>
      <vt:lpstr>Arial</vt:lpstr>
      <vt:lpstr>Watson Health Theme - Wide</vt:lpstr>
      <vt:lpstr>PowerPoint Presentation</vt:lpstr>
      <vt:lpstr>PROBLEM DEFINITION</vt:lpstr>
      <vt:lpstr>State of Art</vt:lpstr>
      <vt:lpstr>Method</vt:lpstr>
      <vt:lpstr>Data Preprocessing</vt:lpstr>
      <vt:lpstr>Data Preprocessing</vt:lpstr>
      <vt:lpstr>KOL's geographic distribution</vt:lpstr>
      <vt:lpstr>PowerPoint Presentation</vt:lpstr>
      <vt:lpstr>Exploratory Data Analysis</vt:lpstr>
      <vt:lpstr>Exploratory Data Analysis</vt:lpstr>
      <vt:lpstr>Exploratory Data Analysis</vt:lpstr>
      <vt:lpstr>Exploratory Data Analysis</vt:lpstr>
      <vt:lpstr>Extracting citation information</vt:lpstr>
      <vt:lpstr>Next steps</vt:lpstr>
    </vt:vector>
  </TitlesOfParts>
  <Company>IBM Corporation</Company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ADMINIBM</dc:creator>
  <cp:lastModifiedBy>Li, Yuchen</cp:lastModifiedBy>
  <cp:revision>731</cp:revision>
  <cp:lastPrinted>2017-04-19T13:25:57Z</cp:lastPrinted>
  <dcterms:created xsi:type="dcterms:W3CDTF">2016-07-18T02:28:22Z</dcterms:created>
  <dcterms:modified xsi:type="dcterms:W3CDTF">2017-08-22T13:55:20Z</dcterms:modified>
</cp:coreProperties>
</file>